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Source Sans Pro Light"/>
      <p:regular r:id="rId14"/>
      <p:bold r:id="rId15"/>
      <p:italic r:id="rId16"/>
      <p:boldItalic r:id="rId17"/>
    </p:embeddedFont>
    <p:embeddedFont>
      <p:font typeface="Barlow Semi Condensed Medium"/>
      <p:regular r:id="rId18"/>
      <p:bold r:id="rId19"/>
      <p:italic r:id="rId20"/>
      <p:boldItalic r:id="rId21"/>
    </p:embeddedFont>
    <p:embeddedFont>
      <p:font typeface="Barlow Semi Condensed"/>
      <p:regular r:id="rId22"/>
      <p:bold r:id="rId23"/>
      <p:italic r:id="rId24"/>
      <p:boldItalic r:id="rId25"/>
    </p:embeddedFont>
    <p:embeddedFont>
      <p:font typeface="Source Sans Pr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SemiCondensedMedium-italic.fntdata"/><Relationship Id="rId22" Type="http://schemas.openxmlformats.org/officeDocument/2006/relationships/font" Target="fonts/BarlowSemiCondensed-regular.fntdata"/><Relationship Id="rId21" Type="http://schemas.openxmlformats.org/officeDocument/2006/relationships/font" Target="fonts/BarlowSemiCondensedMedium-boldItalic.fntdata"/><Relationship Id="rId24" Type="http://schemas.openxmlformats.org/officeDocument/2006/relationships/font" Target="fonts/BarlowSemiCondensed-italic.fntdata"/><Relationship Id="rId23" Type="http://schemas.openxmlformats.org/officeDocument/2006/relationships/font" Target="fonts/BarlowSemiCondense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SansPro-regular.fntdata"/><Relationship Id="rId25" Type="http://schemas.openxmlformats.org/officeDocument/2006/relationships/font" Target="fonts/BarlowSemiCondensed-boldItalic.fntdata"/><Relationship Id="rId28" Type="http://schemas.openxmlformats.org/officeDocument/2006/relationships/font" Target="fonts/SourceSansPro-italic.fntdata"/><Relationship Id="rId27" Type="http://schemas.openxmlformats.org/officeDocument/2006/relationships/font" Target="fonts/SourceSans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ans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SourceSansProLight-bold.fntdata"/><Relationship Id="rId14" Type="http://schemas.openxmlformats.org/officeDocument/2006/relationships/font" Target="fonts/SourceSansProLight-regular.fntdata"/><Relationship Id="rId17" Type="http://schemas.openxmlformats.org/officeDocument/2006/relationships/font" Target="fonts/SourceSansProLight-boldItalic.fntdata"/><Relationship Id="rId16" Type="http://schemas.openxmlformats.org/officeDocument/2006/relationships/font" Target="fonts/SourceSansProLight-italic.fntdata"/><Relationship Id="rId19" Type="http://schemas.openxmlformats.org/officeDocument/2006/relationships/font" Target="fonts/BarlowSemiCondensedMedium-bold.fntdata"/><Relationship Id="rId18" Type="http://schemas.openxmlformats.org/officeDocument/2006/relationships/font" Target="fonts/BarlowSemiCondense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1150daf8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1150daf8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1150daf8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1150daf8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1150daf8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1150daf8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1150daf8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1150daf8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13503ea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13503ea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150daf8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1150daf8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1150daf86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1150daf86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1150daf86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1150daf86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Green Section Header (Long Header)">
  <p:cSld name="SECTION_HEADER_1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-9350"/>
            <a:ext cx="9162600" cy="5152800"/>
          </a:xfrm>
          <a:prstGeom prst="rect">
            <a:avLst/>
          </a:prstGeom>
          <a:solidFill>
            <a:srgbClr val="27CC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13"/>
          <p:cNvCxnSpPr/>
          <p:nvPr/>
        </p:nvCxnSpPr>
        <p:spPr>
          <a:xfrm>
            <a:off x="271125" y="4860025"/>
            <a:ext cx="598500" cy="0"/>
          </a:xfrm>
          <a:prstGeom prst="straightConnector1">
            <a:avLst/>
          </a:prstGeom>
          <a:noFill/>
          <a:ln cap="flat" cmpd="sng" w="9525">
            <a:solidFill>
              <a:srgbClr val="30303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13"/>
          <p:cNvSpPr/>
          <p:nvPr/>
        </p:nvSpPr>
        <p:spPr>
          <a:xfrm>
            <a:off x="0" y="607725"/>
            <a:ext cx="84000" cy="5985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0900" y="150518"/>
            <a:ext cx="1062075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585350" y="499700"/>
            <a:ext cx="7355400" cy="40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30303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694826" y="4685425"/>
            <a:ext cx="5487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600">
                <a:solidFill>
                  <a:srgbClr val="30303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buNone/>
              <a:defRPr sz="600">
                <a:solidFill>
                  <a:srgbClr val="30303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buNone/>
              <a:defRPr sz="600">
                <a:solidFill>
                  <a:srgbClr val="30303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buNone/>
              <a:defRPr sz="600">
                <a:solidFill>
                  <a:srgbClr val="30303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buNone/>
              <a:defRPr sz="600">
                <a:solidFill>
                  <a:srgbClr val="30303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buNone/>
              <a:defRPr sz="600">
                <a:solidFill>
                  <a:srgbClr val="30303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buNone/>
              <a:defRPr sz="600">
                <a:solidFill>
                  <a:srgbClr val="30303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buNone/>
              <a:defRPr sz="600">
                <a:solidFill>
                  <a:srgbClr val="30303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buNone/>
              <a:defRPr sz="600">
                <a:solidFill>
                  <a:srgbClr val="30303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3"/>
          <p:cNvSpPr txBox="1"/>
          <p:nvPr/>
        </p:nvSpPr>
        <p:spPr>
          <a:xfrm rot="5400000">
            <a:off x="7917900" y="2414700"/>
            <a:ext cx="20556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30303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 n b o u n c e   M a r k e t i n g   S o l u t i o n s    I n c .</a:t>
            </a:r>
            <a:endParaRPr sz="600">
              <a:solidFill>
                <a:srgbClr val="3030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Title Slide">
  <p:cSld name="TITLE_4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003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2116125" y="803147"/>
            <a:ext cx="751200" cy="189000"/>
          </a:xfrm>
          <a:prstGeom prst="rect">
            <a:avLst/>
          </a:prstGeom>
          <a:noFill/>
          <a:ln cap="flat" cmpd="sng" w="19050">
            <a:solidFill>
              <a:srgbClr val="FFA1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 b="44060" l="18839" r="12479" t="21882"/>
          <a:stretch/>
        </p:blipFill>
        <p:spPr>
          <a:xfrm>
            <a:off x="7171950" y="3269649"/>
            <a:ext cx="1972050" cy="120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625" y="903872"/>
            <a:ext cx="1474126" cy="1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1950" y="2847588"/>
            <a:ext cx="925975" cy="844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/>
          <p:nvPr/>
        </p:nvCxnSpPr>
        <p:spPr>
          <a:xfrm>
            <a:off x="271125" y="4860025"/>
            <a:ext cx="598500" cy="0"/>
          </a:xfrm>
          <a:prstGeom prst="straightConnector1">
            <a:avLst/>
          </a:prstGeom>
          <a:noFill/>
          <a:ln cap="flat" cmpd="sng" w="9525">
            <a:solidFill>
              <a:srgbClr val="FFA1A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4"/>
          <p:cNvSpPr/>
          <p:nvPr/>
        </p:nvSpPr>
        <p:spPr>
          <a:xfrm>
            <a:off x="0" y="607725"/>
            <a:ext cx="84000" cy="598500"/>
          </a:xfrm>
          <a:prstGeom prst="rect">
            <a:avLst/>
          </a:prstGeom>
          <a:solidFill>
            <a:srgbClr val="FFA1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5835" y="1757159"/>
            <a:ext cx="2032324" cy="4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2050650" y="2304888"/>
            <a:ext cx="5042700" cy="4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2050650" y="2956700"/>
            <a:ext cx="50427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5"/>
          <p:cNvCxnSpPr/>
          <p:nvPr/>
        </p:nvCxnSpPr>
        <p:spPr>
          <a:xfrm>
            <a:off x="2867321" y="2871172"/>
            <a:ext cx="3478500" cy="0"/>
          </a:xfrm>
          <a:prstGeom prst="straightConnector1">
            <a:avLst/>
          </a:prstGeom>
          <a:noFill/>
          <a:ln cap="flat" cmpd="sng" w="9525">
            <a:solidFill>
              <a:srgbClr val="FFA1A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5"/>
          <p:cNvSpPr txBox="1"/>
          <p:nvPr>
            <p:ph type="title"/>
          </p:nvPr>
        </p:nvSpPr>
        <p:spPr>
          <a:xfrm>
            <a:off x="2050650" y="2304888"/>
            <a:ext cx="5042700" cy="4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Maps App</a:t>
            </a:r>
            <a:endParaRPr/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2050650" y="2956700"/>
            <a:ext cx="50427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Apps-a-thon 2022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585350" y="499700"/>
            <a:ext cx="7355400" cy="40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pic>
        <p:nvPicPr>
          <p:cNvPr descr="team squad goals GIF"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050" y="1666136"/>
            <a:ext cx="3227926" cy="18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725" y="1834150"/>
            <a:ext cx="1414000" cy="14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6305975" y="1089325"/>
            <a:ext cx="10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Sponsor</a:t>
            </a:r>
            <a:endParaRPr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1590250" y="1089325"/>
            <a:ext cx="11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Developer</a:t>
            </a:r>
            <a:endParaRPr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1272250" y="3800725"/>
            <a:ext cx="18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Steph Simpson</a:t>
            </a:r>
            <a:endParaRPr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6091325" y="3800725"/>
            <a:ext cx="15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Olly Lord</a:t>
            </a:r>
            <a:endParaRPr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5799" y="1890928"/>
            <a:ext cx="1510799" cy="136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585350" y="499700"/>
            <a:ext cx="7355400" cy="40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App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00"/>
              <a:t>              Maps</a:t>
            </a:r>
            <a:endParaRPr sz="8300"/>
          </a:p>
        </p:txBody>
      </p:sp>
      <p:pic>
        <p:nvPicPr>
          <p:cNvPr descr="google GIF"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25" y="2571750"/>
            <a:ext cx="2902225" cy="14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681100" y="399275"/>
            <a:ext cx="381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So, why did we do a Google Maps App?</a:t>
            </a:r>
            <a:endParaRPr sz="18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descr="Episode 5 Seriously GIF by Curb Your Enthusiasm"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150" y="258350"/>
            <a:ext cx="3201950" cy="180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681100" y="1009925"/>
            <a:ext cx="3303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Google Maps is the most popular online mapping tool. Having an app will give our customers that familiar look &amp; feel.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Our target market is primarily SMBs. Whilst they may have products to share online, they often have a physical ‘bricks and mortar’ location too.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Larger, international firms have multiple locations. We want them to show their customers where they are.</a:t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6458725" y="3201975"/>
            <a:ext cx="45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5206150" y="2433950"/>
            <a:ext cx="3021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Adding maps was a common ‘custom’ feature in the Classic Builder, but the inability to see the map in the editor provided a poor UX/UI. We want them to see how the map looks from the very start.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/>
        </p:nvSpPr>
        <p:spPr>
          <a:xfrm>
            <a:off x="1948075" y="477075"/>
            <a:ext cx="45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STEP 1                                  </a:t>
            </a:r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SELECT YOUR TEMPLATE</a:t>
            </a:r>
            <a:endParaRPr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763" y="1538550"/>
            <a:ext cx="6506474" cy="30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/>
          <p:nvPr/>
        </p:nvSpPr>
        <p:spPr>
          <a:xfrm rot="5400000">
            <a:off x="5279700" y="834900"/>
            <a:ext cx="930300" cy="477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2787050" y="489225"/>
            <a:ext cx="751500" cy="37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/>
        </p:nvSpPr>
        <p:spPr>
          <a:xfrm>
            <a:off x="1948075" y="477075"/>
            <a:ext cx="45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STEP 2                                       </a:t>
            </a:r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CUSTOMIZE!</a:t>
            </a:r>
            <a:endParaRPr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20" name="Google Shape;120;p21"/>
          <p:cNvSpPr/>
          <p:nvPr/>
        </p:nvSpPr>
        <p:spPr>
          <a:xfrm rot="5400000">
            <a:off x="4731075" y="850850"/>
            <a:ext cx="930300" cy="477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2787050" y="489225"/>
            <a:ext cx="751500" cy="37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713" y="1683400"/>
            <a:ext cx="6736820" cy="32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/>
        </p:nvSpPr>
        <p:spPr>
          <a:xfrm>
            <a:off x="1948075" y="477075"/>
            <a:ext cx="45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STEP 3                                   </a:t>
            </a:r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SIT BACK AND RELAX</a:t>
            </a:r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!</a:t>
            </a:r>
            <a:endParaRPr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28" name="Google Shape;128;p22"/>
          <p:cNvSpPr/>
          <p:nvPr/>
        </p:nvSpPr>
        <p:spPr>
          <a:xfrm rot="5400000">
            <a:off x="5216100" y="834950"/>
            <a:ext cx="930300" cy="477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pic>
        <p:nvPicPr>
          <p:cNvPr descr="Happy Antonio Banderas GIF"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701575"/>
            <a:ext cx="4762500" cy="2834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/>
          <p:nvPr/>
        </p:nvSpPr>
        <p:spPr>
          <a:xfrm>
            <a:off x="2794875" y="489225"/>
            <a:ext cx="751500" cy="37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